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61" r:id="rId6"/>
    <p:sldId id="258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60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77" autoAdjust="0"/>
  </p:normalViewPr>
  <p:slideViewPr>
    <p:cSldViewPr snapToGrid="0" snapToObjects="1">
      <p:cViewPr varScale="1">
        <p:scale>
          <a:sx n="108" d="100"/>
          <a:sy n="108" d="100"/>
        </p:scale>
        <p:origin x="730" y="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AC945-5008-2746-BB96-FBBCD0D7C9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4FA7D-D4AA-1B4D-9C74-C1E80799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469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07DF7-EE3C-CC4B-B16B-8059FFD0132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B93CD-1909-174A-ACF6-F55A2C70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76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******General Statistics****** </a:t>
            </a:r>
          </a:p>
          <a:p>
            <a:r>
              <a:rPr lang="en-US" dirty="0"/>
              <a:t>Purpose for</a:t>
            </a:r>
            <a:r>
              <a:rPr lang="en-US" baseline="0" dirty="0"/>
              <a:t> you is to be safe</a:t>
            </a:r>
          </a:p>
          <a:p>
            <a:r>
              <a:rPr lang="en-US" baseline="0" dirty="0"/>
              <a:t>have some basic knowledge to help our clients for potential risks and when to seek help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93CD-1909-174A-ACF6-F55A2C7017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Wiggley</a:t>
            </a:r>
            <a:r>
              <a:rPr lang="en-US" baseline="0" dirty="0"/>
              <a:t> dog vs. Stiff dog! Curves vs. Angles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93CD-1909-174A-ACF6-F55A2C7017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6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93CD-1909-174A-ACF6-F55A2C7017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4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Bark</a:t>
            </a:r>
            <a:r>
              <a:rPr lang="en-US" baseline="0" dirty="0"/>
              <a:t> collars for fearful or dogs with anxiety</a:t>
            </a:r>
          </a:p>
          <a:p>
            <a:r>
              <a:rPr lang="en-US" baseline="0" dirty="0"/>
              <a:t>Re-Roofing a home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93CD-1909-174A-ACF6-F55A2C7017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1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Spay/Neuter…..</a:t>
            </a:r>
            <a:r>
              <a:rPr lang="en-US" baseline="0" dirty="0"/>
              <a:t> Americans have highest number of dog bites and also highest number of multiple dog homes and highest spay and neuter.</a:t>
            </a:r>
            <a:endParaRPr lang="en-US" dirty="0"/>
          </a:p>
          <a:p>
            <a:r>
              <a:rPr lang="en-US" dirty="0"/>
              <a:t>*****Second dog</a:t>
            </a:r>
            <a:r>
              <a:rPr lang="en-US" baseline="0" dirty="0"/>
              <a:t> </a:t>
            </a:r>
          </a:p>
          <a:p>
            <a:r>
              <a:rPr lang="en-US" baseline="0" dirty="0"/>
              <a:t>Dog for your dog without training that new dog can be a problem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B93CD-1909-174A-ACF6-F55A2C7017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4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97117"/>
            <a:ext cx="9144000" cy="29876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984765"/>
            <a:ext cx="9144000" cy="15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283" y="3754951"/>
            <a:ext cx="8533383" cy="72997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283" y="2449214"/>
            <a:ext cx="8533383" cy="9755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IF-Academy_Shiel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98" y="204383"/>
            <a:ext cx="2602500" cy="2004410"/>
          </a:xfrm>
          <a:prstGeom prst="rect">
            <a:avLst/>
          </a:prstGeom>
        </p:spPr>
      </p:pic>
      <p:pic>
        <p:nvPicPr>
          <p:cNvPr id="11" name="Picture 10" descr="IF_45Logo-ColorRegula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0" y="157158"/>
            <a:ext cx="4491668" cy="174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9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57200" y="4767263"/>
            <a:ext cx="8686801" cy="2738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1A9C4-CF80-B046-AB40-0D6E55C511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IF-Academy_Shield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6" y="215599"/>
            <a:ext cx="1371725" cy="1056484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164" y="4767263"/>
            <a:ext cx="4255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Invisible Fence® Brand Academy</a:t>
            </a:r>
          </a:p>
        </p:txBody>
      </p:sp>
    </p:spTree>
    <p:extLst>
      <p:ext uri="{BB962C8B-B14F-4D97-AF65-F5344CB8AC3E}">
        <p14:creationId xmlns:p14="http://schemas.microsoft.com/office/powerpoint/2010/main" val="33547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57200" y="4767263"/>
            <a:ext cx="8686801" cy="2738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617" y="215599"/>
            <a:ext cx="6993347" cy="727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494"/>
            <a:ext cx="8229600" cy="31611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1A9C4-CF80-B046-AB40-0D6E55C511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99616" y="1067905"/>
            <a:ext cx="6987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F-Academy_Shield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6" y="215599"/>
            <a:ext cx="1371725" cy="1056484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164" y="4767263"/>
            <a:ext cx="4255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Invisible Fence® Brand Academy</a:t>
            </a:r>
          </a:p>
        </p:txBody>
      </p:sp>
    </p:spTree>
    <p:extLst>
      <p:ext uri="{BB962C8B-B14F-4D97-AF65-F5344CB8AC3E}">
        <p14:creationId xmlns:p14="http://schemas.microsoft.com/office/powerpoint/2010/main" val="377605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Option 1 with D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8739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2103"/>
          <a:stretch/>
        </p:blipFill>
        <p:spPr>
          <a:xfrm>
            <a:off x="0" y="-1"/>
            <a:ext cx="4002674" cy="476726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60466" y="1"/>
            <a:ext cx="5883533" cy="476726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827" y="1282870"/>
            <a:ext cx="5124886" cy="1402557"/>
          </a:xfrm>
        </p:spPr>
        <p:txBody>
          <a:bodyPr anchor="t">
            <a:noAutofit/>
          </a:bodyPr>
          <a:lstStyle>
            <a:lvl1pPr algn="l">
              <a:defRPr sz="36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2827" y="614159"/>
            <a:ext cx="4475598" cy="4075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4767263"/>
            <a:ext cx="9143999" cy="2738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1A9C4-CF80-B046-AB40-0D6E55C511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IF-Academy_Shiel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" y="215599"/>
            <a:ext cx="1371725" cy="1056484"/>
          </a:xfrm>
          <a:prstGeom prst="rect">
            <a:avLst/>
          </a:prstGeom>
        </p:spPr>
      </p:pic>
      <p:pic>
        <p:nvPicPr>
          <p:cNvPr id="5" name="Picture 4" descr="IF_45Logo_White-C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26" y="3892902"/>
            <a:ext cx="2796174" cy="7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1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20.2014_CatProfile_0128-27_ca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2" t="3876"/>
          <a:stretch/>
        </p:blipFill>
        <p:spPr>
          <a:xfrm>
            <a:off x="0" y="-56525"/>
            <a:ext cx="3808597" cy="49441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60465" y="-56524"/>
            <a:ext cx="5883533" cy="482378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" y="4767263"/>
            <a:ext cx="9144000" cy="2738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1A9C4-CF80-B046-AB40-0D6E55C511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IF-Academy_Shiel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" y="215599"/>
            <a:ext cx="1371725" cy="105648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43865" y="1282870"/>
            <a:ext cx="5124886" cy="1402557"/>
          </a:xfrm>
        </p:spPr>
        <p:txBody>
          <a:bodyPr anchor="t">
            <a:noAutofit/>
          </a:bodyPr>
          <a:lstStyle>
            <a:lvl1pPr algn="l">
              <a:defRPr sz="36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3643865" y="578385"/>
            <a:ext cx="4475598" cy="4075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IF_45Logo_White-C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26" y="3892902"/>
            <a:ext cx="2796174" cy="7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2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99617" y="215599"/>
            <a:ext cx="6993347" cy="727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699616" y="1067905"/>
            <a:ext cx="6987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57200" y="4767263"/>
            <a:ext cx="8686801" cy="2738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1A9C4-CF80-B046-AB40-0D6E55C511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IF-Academy_Shield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6" y="215599"/>
            <a:ext cx="1371725" cy="1056484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164" y="4767263"/>
            <a:ext cx="4255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Invisible Fence® Brand Academy</a:t>
            </a:r>
          </a:p>
        </p:txBody>
      </p:sp>
    </p:spTree>
    <p:extLst>
      <p:ext uri="{BB962C8B-B14F-4D97-AF65-F5344CB8AC3E}">
        <p14:creationId xmlns:p14="http://schemas.microsoft.com/office/powerpoint/2010/main" val="229423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99617" y="215599"/>
            <a:ext cx="6993347" cy="72723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699616" y="1067905"/>
            <a:ext cx="6987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457200" y="4767263"/>
            <a:ext cx="8686801" cy="2738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1A9C4-CF80-B046-AB40-0D6E55C511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IF-Academy_Shield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6" y="215599"/>
            <a:ext cx="1371725" cy="1056484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78164" y="4767263"/>
            <a:ext cx="4255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Invisible Fence® Brand Academy</a:t>
            </a:r>
          </a:p>
        </p:txBody>
      </p:sp>
    </p:spTree>
    <p:extLst>
      <p:ext uri="{BB962C8B-B14F-4D97-AF65-F5344CB8AC3E}">
        <p14:creationId xmlns:p14="http://schemas.microsoft.com/office/powerpoint/2010/main" val="331178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9617" y="215599"/>
            <a:ext cx="6993347" cy="727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99616" y="1067905"/>
            <a:ext cx="6987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457200" y="4767263"/>
            <a:ext cx="8686801" cy="2738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1A9C4-CF80-B046-AB40-0D6E55C511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IF-Academy_Shield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6" y="215599"/>
            <a:ext cx="1371725" cy="1056484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164" y="4767263"/>
            <a:ext cx="4255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Invisible Fence® Brand Academy</a:t>
            </a:r>
          </a:p>
        </p:txBody>
      </p:sp>
    </p:spTree>
    <p:extLst>
      <p:ext uri="{BB962C8B-B14F-4D97-AF65-F5344CB8AC3E}">
        <p14:creationId xmlns:p14="http://schemas.microsoft.com/office/powerpoint/2010/main" val="325128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" y="4767263"/>
            <a:ext cx="8686801" cy="2738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1A9C4-CF80-B046-AB40-0D6E55C511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F-Academy_Shield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6" y="215599"/>
            <a:ext cx="1371725" cy="1056484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164" y="4767263"/>
            <a:ext cx="4255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Invisible Fence® Brand Academy</a:t>
            </a:r>
          </a:p>
        </p:txBody>
      </p:sp>
    </p:spTree>
    <p:extLst>
      <p:ext uri="{BB962C8B-B14F-4D97-AF65-F5344CB8AC3E}">
        <p14:creationId xmlns:p14="http://schemas.microsoft.com/office/powerpoint/2010/main" val="241592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2752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96580" y="4767263"/>
            <a:ext cx="7447421" cy="2738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1A9C4-CF80-B046-AB40-0D6E55C511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IF-Academy_Shield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6" y="3984623"/>
            <a:ext cx="1371725" cy="10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7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904" y="4767263"/>
            <a:ext cx="299389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Invisible Fence® Brand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1A9C4-CF80-B046-AB40-0D6E55C5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8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 spc="-150">
          <a:solidFill>
            <a:schemeClr val="tx2">
              <a:lumMod val="75000"/>
            </a:schemeClr>
          </a:solidFill>
          <a:latin typeface="Gotham Medium"/>
          <a:ea typeface="+mj-ea"/>
          <a:cs typeface="Gotham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spc="0">
          <a:solidFill>
            <a:schemeClr val="bg2">
              <a:lumMod val="25000"/>
            </a:schemeClr>
          </a:solidFill>
          <a:latin typeface="Gotham Book"/>
          <a:ea typeface="+mn-ea"/>
          <a:cs typeface="Gotham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spc="0">
          <a:solidFill>
            <a:srgbClr val="373737"/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spc="0">
          <a:solidFill>
            <a:srgbClr val="373737"/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spc="0">
          <a:solidFill>
            <a:srgbClr val="373737"/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spc="0">
          <a:solidFill>
            <a:srgbClr val="373737"/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INVISIBLE FENCE BRAND ACADEMY</a:t>
            </a:r>
          </a:p>
        </p:txBody>
      </p:sp>
    </p:spTree>
    <p:extLst>
      <p:ext uri="{BB962C8B-B14F-4D97-AF65-F5344CB8AC3E}">
        <p14:creationId xmlns:p14="http://schemas.microsoft.com/office/powerpoint/2010/main" val="123084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AA05B-15DC-41A3-8D7F-E165BFA9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3CE78-765F-43E1-9CA6-E7EF8089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C8624D-12A8-41AD-BFE5-A09E6C017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Fear and Anxiety</a:t>
            </a:r>
          </a:p>
          <a:p>
            <a:r>
              <a:rPr lang="en-US" dirty="0"/>
              <a:t>Aggressive vs Aggressive Display</a:t>
            </a:r>
          </a:p>
          <a:p>
            <a:r>
              <a:rPr lang="en-US" dirty="0"/>
              <a:t>Arousal Levels </a:t>
            </a:r>
            <a:r>
              <a:rPr lang="en-US" sz="2400" dirty="0"/>
              <a:t>(dog fight, food, tie out)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73194B-2E15-4CB4-98FA-F26DDB8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Behavior</a:t>
            </a:r>
          </a:p>
        </p:txBody>
      </p:sp>
    </p:spTree>
    <p:extLst>
      <p:ext uri="{BB962C8B-B14F-4D97-AF65-F5344CB8AC3E}">
        <p14:creationId xmlns:p14="http://schemas.microsoft.com/office/powerpoint/2010/main" val="262952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B881-6B94-4837-9B93-7200FEDF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D27AB-AC48-4354-A3EC-55511006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FF4A1-4E30-43E4-BC49-AE7389D40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99B7EB-B967-41EA-BDFE-F4EE2AB8C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82" y="1206685"/>
            <a:ext cx="4594451" cy="3560577"/>
          </a:xfrm>
        </p:spPr>
      </p:pic>
    </p:spTree>
    <p:extLst>
      <p:ext uri="{BB962C8B-B14F-4D97-AF65-F5344CB8AC3E}">
        <p14:creationId xmlns:p14="http://schemas.microsoft.com/office/powerpoint/2010/main" val="6596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7A1A6-2402-4B0C-A68D-D2D5AA3C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DA9D8-A9DF-44FA-A319-D83F9C6FA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D330E1-FB99-4C74-AC1D-72164CE23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many dogs having a stranger creep around the perimeter is unnerving.  </a:t>
            </a:r>
          </a:p>
          <a:p>
            <a:pPr lvl="1"/>
            <a:r>
              <a:rPr lang="en-US" dirty="0"/>
              <a:t>If a dog is on a tie out or Kennel watching you and getting revved up- see if the dog can be moved into the house or garage where he can’t see you</a:t>
            </a:r>
          </a:p>
          <a:p>
            <a:pPr lvl="1"/>
            <a:r>
              <a:rPr lang="en-US" dirty="0"/>
              <a:t>Avoid greetings at the threshold.  These are very exciting and increase the likelihood of a bite.  Have the owner bring the dog outside.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2730A8-94CB-42FB-AB67-0B61B041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you look “Sneaky”</a:t>
            </a:r>
          </a:p>
        </p:txBody>
      </p:sp>
    </p:spTree>
    <p:extLst>
      <p:ext uri="{BB962C8B-B14F-4D97-AF65-F5344CB8AC3E}">
        <p14:creationId xmlns:p14="http://schemas.microsoft.com/office/powerpoint/2010/main" val="229557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73BFB-FEB1-4169-8214-787816AC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C5A76-C3A7-4946-A518-3D418AEED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3E7836-13FA-47EF-B473-311A098D2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puts us most at risk for a bite?</a:t>
            </a:r>
          </a:p>
          <a:p>
            <a:pPr lvl="1"/>
            <a:r>
              <a:rPr lang="en-US" dirty="0"/>
              <a:t>Walking into homes</a:t>
            </a:r>
          </a:p>
          <a:p>
            <a:pPr lvl="1"/>
            <a:r>
              <a:rPr lang="en-US" dirty="0"/>
              <a:t>Putting collars on </a:t>
            </a:r>
          </a:p>
          <a:p>
            <a:pPr lvl="1"/>
            <a:r>
              <a:rPr lang="en-US" dirty="0"/>
              <a:t>When dog feels containment correction</a:t>
            </a:r>
          </a:p>
          <a:p>
            <a:pPr lvl="1"/>
            <a:r>
              <a:rPr lang="en-US" dirty="0"/>
              <a:t>Walking away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6EAAAF-50CF-47D9-AF4A-8328624D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Risky Behavior </a:t>
            </a:r>
          </a:p>
        </p:txBody>
      </p:sp>
    </p:spTree>
    <p:extLst>
      <p:ext uri="{BB962C8B-B14F-4D97-AF65-F5344CB8AC3E}">
        <p14:creationId xmlns:p14="http://schemas.microsoft.com/office/powerpoint/2010/main" val="152580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342C-08CE-4F3A-BA28-1EDEC840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47FE7-3D20-418E-AF14-C58D10996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561078-2780-44DF-B014-12E23F886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Have the owner put dog up when entering the house if you have a concern or if the owner is concerned about you meeting the dog.  </a:t>
            </a:r>
          </a:p>
          <a:p>
            <a:r>
              <a:rPr lang="en-US" dirty="0"/>
              <a:t>Have the owner bring the dog out on leash after you have been seated (kitchen table or similar, so your not “Low”)</a:t>
            </a:r>
          </a:p>
          <a:p>
            <a:r>
              <a:rPr lang="en-US" dirty="0"/>
              <a:t>Avoid wearing hats and sunglasses</a:t>
            </a:r>
          </a:p>
          <a:p>
            <a:r>
              <a:rPr lang="en-US" dirty="0"/>
              <a:t>Have high value treats you can throw on the ground in your pocket</a:t>
            </a:r>
          </a:p>
          <a:p>
            <a:pPr lvl="1"/>
            <a:r>
              <a:rPr lang="en-US" dirty="0"/>
              <a:t>Many dogs that are pushy aggressive are cheap for treats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FC6CCF-5CD3-4D9D-B5A6-FF19FA5B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customer concerned?</a:t>
            </a:r>
          </a:p>
        </p:txBody>
      </p:sp>
    </p:spTree>
    <p:extLst>
      <p:ext uri="{BB962C8B-B14F-4D97-AF65-F5344CB8AC3E}">
        <p14:creationId xmlns:p14="http://schemas.microsoft.com/office/powerpoint/2010/main" val="128013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138CA-BFE4-4B1A-AEA5-54BF501F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B52EF-7BB2-4C02-B019-E1E2290D0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48B045-4165-4017-B58B-85787829E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dirty="0"/>
              <a:t>Stay Calm</a:t>
            </a:r>
          </a:p>
          <a:p>
            <a:pPr marL="0" indent="0" fontAlgn="base">
              <a:buNone/>
            </a:pPr>
            <a:r>
              <a:rPr lang="en-US" dirty="0"/>
              <a:t>		Resist the impulse to scream and run away.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Remain motionless	</a:t>
            </a:r>
          </a:p>
          <a:p>
            <a:pPr lvl="1" fontAlgn="base"/>
            <a:r>
              <a:rPr lang="en-US" dirty="0"/>
              <a:t>arms crossed on your chest, and avoid eye contact with the dog.</a:t>
            </a:r>
          </a:p>
          <a:p>
            <a:pPr lvl="1" fontAlgn="base"/>
            <a:r>
              <a:rPr lang="en-US" dirty="0"/>
              <a:t>Stand slightly sideways (narrower target)</a:t>
            </a:r>
          </a:p>
          <a:p>
            <a:pPr lvl="1" fontAlgn="base"/>
            <a:r>
              <a:rPr lang="en-US" dirty="0"/>
              <a:t>Do not get down at dog level unless you are very sure the dog is friendly.</a:t>
            </a:r>
          </a:p>
          <a:p>
            <a:pPr marL="457200" lvl="1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Once the dog loses interest in you, slowly back away until he is out of sight.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2A457F-84E7-4D48-B415-65203659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</a:t>
            </a:r>
          </a:p>
        </p:txBody>
      </p:sp>
    </p:spTree>
    <p:extLst>
      <p:ext uri="{BB962C8B-B14F-4D97-AF65-F5344CB8AC3E}">
        <p14:creationId xmlns:p14="http://schemas.microsoft.com/office/powerpoint/2010/main" val="210163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6AD73-461A-4437-868F-495C6CE1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65753-6C1E-4389-AF30-517A22958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E9860E-EB0E-4B4A-A7D7-D293CA42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E94689-AB69-4EDD-B1BF-9479F570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Claim your space</a:t>
            </a:r>
          </a:p>
          <a:p>
            <a:pPr lvl="1" fontAlgn="base"/>
            <a:r>
              <a:rPr lang="en-US" dirty="0"/>
              <a:t>Use an object to keep the dog back 					(programmer, flags, shovel)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Protect face, chest, throat and make a fist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If bite occurs resist urge to pull away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87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469B1-93B1-464C-A0AE-2A737A7D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08B1-9F5D-40D4-857D-F11EF4A1D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CDF11E-8F9C-45B0-98FC-1EB8D301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Bite in the Field?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FDA340-C2CF-499A-973E-B6B87F8A0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Have owner secure dog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Call your manager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File incident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53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0A2F7-7D37-415F-B11F-2D0977AD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7D11D-7236-4AA7-AEC1-8DEC66437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B93259-13D6-421B-8C56-B0DBA3DD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Prevention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CE26DE-34D0-4525-B2D8-CF741656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30" y="1275908"/>
            <a:ext cx="8562754" cy="3318716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/>
              <a:t>Socialize – This is the number one way to prevent aggressive behavior</a:t>
            </a:r>
            <a:endParaRPr lang="en-US" dirty="0"/>
          </a:p>
          <a:p>
            <a:r>
              <a:rPr lang="en-US" dirty="0"/>
              <a:t>Train them well- a good recall and leave it command go a long way to avoiding aggressive behavior</a:t>
            </a:r>
          </a:p>
          <a:p>
            <a:r>
              <a:rPr lang="en-US" dirty="0"/>
              <a:t>Spay/ Neuter- ????? </a:t>
            </a:r>
            <a:r>
              <a:rPr lang="en-US" sz="2600" dirty="0"/>
              <a:t>(Female German Shepard) </a:t>
            </a:r>
          </a:p>
          <a:p>
            <a:r>
              <a:rPr lang="en-US" dirty="0"/>
              <a:t>Exercise and Play</a:t>
            </a:r>
          </a:p>
          <a:p>
            <a:r>
              <a:rPr lang="en-US" dirty="0"/>
              <a:t>Avoid aggressive games</a:t>
            </a:r>
          </a:p>
          <a:p>
            <a:r>
              <a:rPr lang="en-US" dirty="0"/>
              <a:t>Don’t let them roam free</a:t>
            </a:r>
          </a:p>
          <a:p>
            <a:r>
              <a:rPr lang="en-US" dirty="0"/>
              <a:t>Vaccinations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4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415" y="1534815"/>
            <a:ext cx="5124886" cy="1402557"/>
          </a:xfrm>
        </p:spPr>
        <p:txBody>
          <a:bodyPr/>
          <a:lstStyle/>
          <a:p>
            <a:r>
              <a:rPr lang="en-US" dirty="0"/>
              <a:t>			Questions?</a:t>
            </a:r>
          </a:p>
        </p:txBody>
      </p:sp>
    </p:spTree>
    <p:extLst>
      <p:ext uri="{BB962C8B-B14F-4D97-AF65-F5344CB8AC3E}">
        <p14:creationId xmlns:p14="http://schemas.microsoft.com/office/powerpoint/2010/main" val="336229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Dog Bite Prevention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374700-E10F-433A-9058-05CADD8A5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4.5 million people are bitten a year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 in 5 bites need medical attention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Children are most common victims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4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A66D-D5D8-4128-B190-9E912D22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Main Reasons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19502-4978-405D-8544-3AA2D8FD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022FE-9CA8-4B79-B41C-CD5D38747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E49568-DBF8-40CF-891B-A6BFAD75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7434"/>
            <a:ext cx="8229600" cy="351719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sz="8000" b="1" dirty="0"/>
          </a:p>
          <a:p>
            <a:pPr marL="514350" indent="-514350">
              <a:buFont typeface="+mj-lt"/>
              <a:buAutoNum type="arabicPeriod"/>
            </a:pPr>
            <a:r>
              <a:rPr lang="en-US" sz="8000" b="1" dirty="0"/>
              <a:t>Possessiveness</a:t>
            </a:r>
          </a:p>
          <a:p>
            <a:pPr marL="0" indent="0">
              <a:buNone/>
            </a:pPr>
            <a:r>
              <a:rPr lang="en-US" sz="7200" dirty="0"/>
              <a:t>                protecting property (toys, food, territory or human)</a:t>
            </a:r>
          </a:p>
          <a:p>
            <a:pPr marL="514350" indent="-514350">
              <a:buAutoNum type="arabicPeriod" startAt="2"/>
            </a:pPr>
            <a:r>
              <a:rPr lang="en-US" sz="8000" b="1" dirty="0"/>
              <a:t>Fear</a:t>
            </a:r>
          </a:p>
          <a:p>
            <a:pPr marL="0" indent="0">
              <a:buNone/>
            </a:pPr>
            <a:r>
              <a:rPr lang="en-US" sz="7200" dirty="0"/>
              <a:t>		strangers or unfamiliar situations </a:t>
            </a:r>
          </a:p>
          <a:p>
            <a:pPr marL="0" indent="0">
              <a:buNone/>
            </a:pPr>
            <a:r>
              <a:rPr lang="en-US" sz="7200" dirty="0"/>
              <a:t>		startled dog (sleeping or catching off guard)</a:t>
            </a:r>
          </a:p>
          <a:p>
            <a:pPr marL="0" indent="0">
              <a:buNone/>
            </a:pPr>
            <a:r>
              <a:rPr lang="en-US" sz="8000" b="1" dirty="0"/>
              <a:t>3.	Medical</a:t>
            </a:r>
          </a:p>
          <a:p>
            <a:pPr marL="0" indent="0">
              <a:buNone/>
            </a:pPr>
            <a:r>
              <a:rPr lang="en-US" sz="7200" dirty="0"/>
              <a:t>		chronic injury, hip dysplasia or other unknown conditions</a:t>
            </a:r>
          </a:p>
          <a:p>
            <a:pPr marL="0" indent="0">
              <a:buNone/>
            </a:pPr>
            <a:r>
              <a:rPr lang="en-US" sz="8000" b="1" dirty="0"/>
              <a:t>4.	Maternal instinct</a:t>
            </a:r>
            <a:r>
              <a:rPr lang="en-US" sz="7200" dirty="0"/>
              <a:t>		</a:t>
            </a:r>
          </a:p>
          <a:p>
            <a:pPr marL="0" indent="0">
              <a:buNone/>
            </a:pPr>
            <a:r>
              <a:rPr lang="en-US" sz="8000" b="1" dirty="0"/>
              <a:t>5.	Prey Drive</a:t>
            </a:r>
          </a:p>
          <a:p>
            <a:pPr marL="0" indent="0">
              <a:buNone/>
            </a:pPr>
            <a:r>
              <a:rPr lang="en-US" sz="7200" dirty="0"/>
              <a:t>		running, cycling, fast movements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4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0BBC6-4093-42DF-8652-5B475E0A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EB565-9D54-4B06-B160-396F5457A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EB46D0-851C-4184-88A2-7A63B1B10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42" y="1219199"/>
            <a:ext cx="8825023" cy="3548063"/>
          </a:xfrm>
        </p:spPr>
        <p:txBody>
          <a:bodyPr>
            <a:normAutofit fontScale="40000" lnSpcReduction="20000"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Ears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4500" dirty="0">
                <a:solidFill>
                  <a:schemeClr val="tx2">
                    <a:lumMod val="10000"/>
                  </a:schemeClr>
                </a:solidFill>
              </a:rPr>
              <a:t>Pinned back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Eyes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4500" dirty="0">
                <a:solidFill>
                  <a:schemeClr val="tx2">
                    <a:lumMod val="10000"/>
                  </a:schemeClr>
                </a:solidFill>
              </a:rPr>
              <a:t>Half moon, seeing whites of the eyes, intense eye contact, furrowed brow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Body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4500" dirty="0">
                <a:solidFill>
                  <a:schemeClr val="tx2">
                    <a:lumMod val="10000"/>
                  </a:schemeClr>
                </a:solidFill>
              </a:rPr>
              <a:t>Stiff ridged posture, fur along back may stand up, head pulled back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Mouth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4500" dirty="0">
                <a:solidFill>
                  <a:schemeClr val="tx2">
                    <a:lumMod val="10000"/>
                  </a:schemeClr>
                </a:solidFill>
              </a:rPr>
              <a:t>Lip curled up, showing teeth, yawning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5000" dirty="0">
                <a:solidFill>
                  <a:schemeClr val="tx2">
                    <a:lumMod val="75000"/>
                  </a:schemeClr>
                </a:solidFill>
              </a:rPr>
              <a:t>Tail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4500" dirty="0">
                <a:solidFill>
                  <a:schemeClr val="tx1"/>
                </a:solidFill>
              </a:rPr>
              <a:t>waging, stiff </a:t>
            </a:r>
            <a:endParaRPr lang="en-US" sz="4500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C265D3-E623-4759-A052-6B9D8B2E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Signs</a:t>
            </a:r>
          </a:p>
        </p:txBody>
      </p:sp>
    </p:spTree>
    <p:extLst>
      <p:ext uri="{BB962C8B-B14F-4D97-AF65-F5344CB8AC3E}">
        <p14:creationId xmlns:p14="http://schemas.microsoft.com/office/powerpoint/2010/main" val="341665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CA28-061D-4484-A94F-03D7D45A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41754-EDBA-46E9-8506-A8E6F19F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8CDCF-4314-40C2-BBF0-EEE9D5EA9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9CF0C3-8272-4339-BA59-B9B9D3493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78" y="0"/>
            <a:ext cx="7428613" cy="5041107"/>
          </a:xfrm>
        </p:spPr>
      </p:pic>
    </p:spTree>
    <p:extLst>
      <p:ext uri="{BB962C8B-B14F-4D97-AF65-F5344CB8AC3E}">
        <p14:creationId xmlns:p14="http://schemas.microsoft.com/office/powerpoint/2010/main" val="187202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CB76-0958-45A8-B61D-A4E26B47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FA822-977B-44CE-B7DA-4702132C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4CA03-B317-47F6-A7D2-5C2EC5B2E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pic>
        <p:nvPicPr>
          <p:cNvPr id="6" name="Content Placeholder 20">
            <a:extLst>
              <a:ext uri="{FF2B5EF4-FFF2-40B4-BE49-F238E27FC236}">
                <a16:creationId xmlns:a16="http://schemas.microsoft.com/office/drawing/2014/main" id="{689121C1-6E51-441F-A69C-6C36906BB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553" y="1085799"/>
            <a:ext cx="2755631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A8D61-C7F3-4932-8E37-778528127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132" y="1559442"/>
            <a:ext cx="2466975" cy="2551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2ACDA5-4C5A-4FB7-BA74-FB69720AF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80" y="1090187"/>
            <a:ext cx="2286198" cy="1572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989FC-CCDC-4C57-B8CB-A898A91BA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42" y="2932731"/>
            <a:ext cx="2647950" cy="1724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7C083C-A1C4-48BC-8ACD-73F5C88F5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648" y="2753603"/>
            <a:ext cx="2047061" cy="192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8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DF0C-AF00-41C3-BCE3-0ECF8109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D2DF-C7ED-4420-8F91-223A373C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6502F-52B1-4D3F-9ACC-98BADAC9C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978395-D869-4323-8144-6817ACAE5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442" y="1145162"/>
            <a:ext cx="3175451" cy="1613382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06A5C68-A76A-4D01-B100-67A8819FD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800" y="1395272"/>
            <a:ext cx="2619375" cy="2120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CB7BFD-F095-4A2E-ACBC-6501B27AA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082" y="1165764"/>
            <a:ext cx="2017347" cy="1773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D9C54B-B9F5-491D-909D-113DD5A88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537" y="2881709"/>
            <a:ext cx="2361965" cy="1762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54BD11-B989-4A95-835A-4787D02D8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175" y="3000376"/>
            <a:ext cx="1897225" cy="16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3CAFF-D288-421D-AFF8-61A37A92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A9C4-CF80-B046-AB40-0D6E55C511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AB254-3717-460A-BAD0-0B2F37040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Invisible Fence® Brand Academy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A7DFBC-FA70-4860-B537-21731C622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330" y="1013637"/>
            <a:ext cx="6152707" cy="3753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5762718-DAD7-4D18-B846-380ACD6C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prevent dog bites</a:t>
            </a:r>
          </a:p>
        </p:txBody>
      </p:sp>
    </p:spTree>
    <p:extLst>
      <p:ext uri="{BB962C8B-B14F-4D97-AF65-F5344CB8AC3E}">
        <p14:creationId xmlns:p14="http://schemas.microsoft.com/office/powerpoint/2010/main" val="1260497175"/>
      </p:ext>
    </p:extLst>
  </p:cSld>
  <p:clrMapOvr>
    <a:masterClrMapping/>
  </p:clrMapOvr>
</p:sld>
</file>

<file path=ppt/theme/theme1.xml><?xml version="1.0" encoding="utf-8"?>
<a:theme xmlns:a="http://schemas.openxmlformats.org/drawingml/2006/main" name="IFB_Branded">
  <a:themeElements>
    <a:clrScheme name="IFB Palette">
      <a:dk1>
        <a:sysClr val="windowText" lastClr="000000"/>
      </a:dk1>
      <a:lt1>
        <a:sysClr val="window" lastClr="FFFFFF"/>
      </a:lt1>
      <a:dk2>
        <a:srgbClr val="0068B3"/>
      </a:dk2>
      <a:lt2>
        <a:srgbClr val="DCDCDC"/>
      </a:lt2>
      <a:accent1>
        <a:srgbClr val="00A4E4"/>
      </a:accent1>
      <a:accent2>
        <a:srgbClr val="8DC63F"/>
      </a:accent2>
      <a:accent3>
        <a:srgbClr val="F89829"/>
      </a:accent3>
      <a:accent4>
        <a:srgbClr val="ADE1FA"/>
      </a:accent4>
      <a:accent5>
        <a:srgbClr val="ADE1FA"/>
      </a:accent5>
      <a:accent6>
        <a:srgbClr val="065A94"/>
      </a:accent6>
      <a:hlink>
        <a:srgbClr val="0068B3"/>
      </a:hlink>
      <a:folHlink>
        <a:srgbClr val="00A4E4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1A911EDFE1A647ABCA9B4709BB325B" ma:contentTypeVersion="0" ma:contentTypeDescription="Create a new document." ma:contentTypeScope="" ma:versionID="9a4be58d3df07f6ca2665cd8274b75b2">
  <xsd:schema xmlns:xsd="http://www.w3.org/2001/XMLSchema" xmlns:xs="http://www.w3.org/2001/XMLSchema" xmlns:p="http://schemas.microsoft.com/office/2006/metadata/properties" xmlns:ns2="a6f253af-e397-419f-bd91-f256f7780a16" targetNamespace="http://schemas.microsoft.com/office/2006/metadata/properties" ma:root="true" ma:fieldsID="431f00f660c89fe6bfd17325a393ee0e" ns2:_="">
    <xsd:import namespace="a6f253af-e397-419f-bd91-f256f7780a1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253af-e397-419f-bd91-f256f7780a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6f253af-e397-419f-bd91-f256f7780a16">TWMUTU7UQQ7Z-440-435</_dlc_DocId>
    <_dlc_DocIdUrl xmlns="a6f253af-e397-419f-bd91-f256f7780a16">
      <Url>https://www.petsafe.ws/invisiblefence/_layouts/15/DocIdRedir.aspx?ID=TWMUTU7UQQ7Z-440-435</Url>
      <Description>TWMUTU7UQQ7Z-440-435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D3331C6-865B-4041-80D3-E1AED6D1B8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f253af-e397-419f-bd91-f256f7780a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4EBD01-3210-4274-BAB1-51121E59B779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a6f253af-e397-419f-bd91-f256f7780a16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153650-D762-4F04-A901-BBA3CB7A695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2B324F0-2344-42B2-BA52-656E753F703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534</Words>
  <Application>Microsoft Office PowerPoint</Application>
  <PresentationFormat>On-screen Show (16:9)</PresentationFormat>
  <Paragraphs>136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Gotham Book</vt:lpstr>
      <vt:lpstr>Gotham Medium</vt:lpstr>
      <vt:lpstr>IFB_Branded</vt:lpstr>
      <vt:lpstr>INVISIBLE FENCE BRAND ACADEMY</vt:lpstr>
      <vt:lpstr>    Dog Bite Prevention</vt:lpstr>
      <vt:lpstr>Statistics</vt:lpstr>
      <vt:lpstr>5 Main Reasons</vt:lpstr>
      <vt:lpstr>Warning Signs</vt:lpstr>
      <vt:lpstr>PowerPoint Presentation</vt:lpstr>
      <vt:lpstr>PowerPoint Presentation</vt:lpstr>
      <vt:lpstr>PowerPoint Presentation</vt:lpstr>
      <vt:lpstr>You can prevent dog bites</vt:lpstr>
      <vt:lpstr>Define Behavior</vt:lpstr>
      <vt:lpstr>PowerPoint Presentation</vt:lpstr>
      <vt:lpstr>Remember you look “Sneaky”</vt:lpstr>
      <vt:lpstr>Risky Behavior </vt:lpstr>
      <vt:lpstr>Is the customer concerned?</vt:lpstr>
      <vt:lpstr>Protect</vt:lpstr>
      <vt:lpstr>Protect</vt:lpstr>
      <vt:lpstr>Bite in the Field?</vt:lpstr>
      <vt:lpstr>Owner Prevention</vt:lpstr>
      <vt:lpstr>   Questions?</vt:lpstr>
    </vt:vector>
  </TitlesOfParts>
  <Company>Radio Systems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Fortenberry</dc:creator>
  <cp:lastModifiedBy>Sandy Benes</cp:lastModifiedBy>
  <cp:revision>44</cp:revision>
  <dcterms:created xsi:type="dcterms:W3CDTF">2014-08-04T14:36:32Z</dcterms:created>
  <dcterms:modified xsi:type="dcterms:W3CDTF">2018-01-11T02:18:04Z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0x010100DA1A911EDFE1A647ABCA9B4709BB325B</vt:lpwstr>
  </property>
  <property fmtid="{D5CDD505-2E9C-101B-9397-08002B2CF9AE}" pid="3" name="_dlc_DocIdItemGuid">
    <vt:lpwstr>60011cac-f693-4a74-a945-0c223f027f86</vt:lpwstr>
  </property>
</Properties>
</file>